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9" r:id="rId4"/>
    <p:sldId id="297" r:id="rId5"/>
    <p:sldId id="2113" r:id="rId6"/>
    <p:sldId id="2112" r:id="rId7"/>
    <p:sldId id="2079" r:id="rId8"/>
    <p:sldId id="2081" r:id="rId9"/>
    <p:sldId id="2100" r:id="rId10"/>
    <p:sldId id="2102" r:id="rId11"/>
    <p:sldId id="1946" r:id="rId12"/>
    <p:sldId id="1941" r:id="rId13"/>
    <p:sldId id="2111" r:id="rId1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16B8B"/>
    <a:srgbClr val="FBB615"/>
    <a:srgbClr val="9966FF"/>
    <a:srgbClr val="548235"/>
    <a:srgbClr val="006600"/>
    <a:srgbClr val="0033CC"/>
    <a:srgbClr val="9999FF"/>
    <a:srgbClr val="D8606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932" autoAdjust="0"/>
  </p:normalViewPr>
  <p:slideViewPr>
    <p:cSldViewPr snapToGrid="0">
      <p:cViewPr varScale="1">
        <p:scale>
          <a:sx n="108" d="100"/>
          <a:sy n="108" d="100"/>
        </p:scale>
        <p:origin x="606" y="108"/>
      </p:cViewPr>
      <p:guideLst>
        <p:guide orient="horz" pos="2432"/>
        <p:guide pos="733"/>
        <p:guide orient="horz" pos="3884"/>
        <p:guide orient="horz" pos="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351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29" y="6"/>
            <a:ext cx="2944754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159E96-861C-44B3-90A7-96AEB8383B49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961"/>
            <a:ext cx="2946351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29" y="9428961"/>
            <a:ext cx="2944754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7BDA29-82F0-4175-B256-2DE6C614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351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2" y="6"/>
            <a:ext cx="2946351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E65C27-B937-4A34-B6F4-33CB13B391AA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777089"/>
            <a:ext cx="5437821" cy="3908525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1"/>
            <a:ext cx="2946351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2" y="9428961"/>
            <a:ext cx="2946351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9331F5-8595-4012-BD7C-D5B2ED52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AB772-AB75-3946-8A09-42910B3AEC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3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AB772-AB75-3946-8A09-42910B3AEC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4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AB772-AB75-3946-8A09-42910B3AEC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4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331F5-8595-4012-BD7C-D5B2ED52F2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3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331F5-8595-4012-BD7C-D5B2ED52F2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BD01-C9E0-4B84-8C0D-FF7AD9F9B07C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1158-B808-4F5F-9924-2AE55596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1CDE-0EB4-44D5-B4CF-4FA31A51D804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D32-2F3D-47B1-9E70-1F48F92D7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E63-ECF3-46ED-B2D8-749F8FA65959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43A9-6744-48A3-B425-595604C54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3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11277603" y="6052825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r:id="rId3" imgW="2405880" imgH="2322000" progId="">
                  <p:embed/>
                </p:oleObj>
              </mc:Choice>
              <mc:Fallback>
                <p:oleObj r:id="rId3" imgW="2405880" imgH="2322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3" y="6052825"/>
                        <a:ext cx="905783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56221" y="1789520"/>
            <a:ext cx="536436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313" y="2094122"/>
            <a:ext cx="4689872" cy="1800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14803">
              <a:spcBef>
                <a:spcPts val="4"/>
              </a:spcBef>
            </a:pPr>
            <a:fld id="{81D60167-4931-47E6-BA6A-407CBD079E47}" type="slidenum">
              <a:rPr lang="ru-RU" spc="-8" smtClean="0"/>
              <a:pPr marL="114803">
                <a:spcBef>
                  <a:spcPts val="4"/>
                </a:spcBef>
              </a:pPr>
              <a:t>‹#›</a:t>
            </a:fld>
            <a:endParaRPr lang="ru-RU" spc="-8" dirty="0"/>
          </a:p>
        </p:txBody>
      </p:sp>
    </p:spTree>
    <p:extLst>
      <p:ext uri="{BB962C8B-B14F-4D97-AF65-F5344CB8AC3E}">
        <p14:creationId xmlns:p14="http://schemas.microsoft.com/office/powerpoint/2010/main" val="22110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3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5E2-C10E-41D5-B4DF-6E2F1A99F31C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6231-FCD0-42B5-9837-2DE7FFC36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6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8D42-8946-454A-B8EA-85ED6E4160D5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1DAB-0E4E-4D7C-8D23-C69C6839B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7D2B-7933-4ECA-8D08-855A6BC3C371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814-83EF-4029-9D8A-A07C49660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2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6F4-E46F-42DD-9795-58E56484C871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47C7-12FB-42D4-8CDD-3FBD46286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F23-71D9-4AC5-9C8D-C12A1F6F37E1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F775-589F-4C1F-AD9C-95F6E0CC8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0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F6A-0134-4C7C-891C-1D2DFF23DE78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FF7D-C093-40B1-A40E-92F37888A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9250-86C8-4A41-A941-B08839C9F0AF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94CA-EFF8-441B-A349-5CC8B0660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585-C2AB-4FF6-A3A3-6A506150CA0F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D310-4088-4E1E-BCC7-80AA7B23E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CF608-D063-4C3D-9C57-EA9AA3D66C4F}" type="datetime1">
              <a:rPr lang="ru-RU"/>
              <a:pPr>
                <a:defRPr/>
              </a:pPr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88929-6854-43FF-8D2C-8DAE3D1C2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8FB-8A39-4BC9-A5C5-37084DAF60B3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CDF36FD-E81F-D042-86C5-F84EDA578137}"/>
              </a:ext>
            </a:extLst>
          </p:cNvPr>
          <p:cNvSpPr/>
          <p:nvPr/>
        </p:nvSpPr>
        <p:spPr>
          <a:xfrm>
            <a:off x="0" y="0"/>
            <a:ext cx="7300220" cy="6858000"/>
          </a:xfrm>
          <a:prstGeom prst="rect">
            <a:avLst/>
          </a:prstGeom>
          <a:gradFill>
            <a:gsLst>
              <a:gs pos="98000">
                <a:srgbClr val="CB9A66"/>
              </a:gs>
              <a:gs pos="0">
                <a:srgbClr val="CB9A66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innerShdw blurRad="614467" dist="119443">
              <a:prstClr val="black">
                <a:alpha val="3379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A44BA-5E23-3442-AB7C-8FB874DC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13" y="1648910"/>
            <a:ext cx="6851910" cy="24835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Noto Sans Kannada" panose="020B0502040504020204" pitchFamily="34" charset="0"/>
              </a:rPr>
              <a:t>Гарантийный</a:t>
            </a:r>
            <a:br>
              <a:rPr lang="ru-RU" sz="5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Noto Sans Kannada" panose="020B05020405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Noto Sans Kannada" panose="020B0502040504020204" pitchFamily="34" charset="0"/>
              </a:rPr>
              <a:t> фонд </a:t>
            </a:r>
            <a:br>
              <a:rPr lang="ru-RU" sz="5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Noto Sans Kannada" panose="020B05020405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Noto Sans Kannada" panose="020B0502040504020204" pitchFamily="34" charset="0"/>
              </a:rPr>
              <a:t>Республики Татарстан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5DA467-C92B-2240-A8FB-7305614EB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40" y="4302719"/>
            <a:ext cx="6399826" cy="544593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предоставление поручительства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AC7A0-A630-BD4B-BD45-0A9E502F1225}"/>
              </a:ext>
            </a:extLst>
          </p:cNvPr>
          <p:cNvSpPr txBox="1"/>
          <p:nvPr/>
        </p:nvSpPr>
        <p:spPr>
          <a:xfrm>
            <a:off x="523602" y="5933294"/>
            <a:ext cx="6250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Open Sans"/>
              </a:rPr>
              <a:t>Докладчик: директор Гарантийного фонда РТ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Open Sans"/>
              </a:rPr>
              <a:t>Мухамедшин Рустем Хафизович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421C11C-8924-4A4C-BD63-0587881BA0C4}"/>
              </a:ext>
            </a:extLst>
          </p:cNvPr>
          <p:cNvSpPr/>
          <p:nvPr/>
        </p:nvSpPr>
        <p:spPr>
          <a:xfrm>
            <a:off x="7300221" y="1378"/>
            <a:ext cx="4928461" cy="6857999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реугольник 34">
            <a:extLst>
              <a:ext uri="{FF2B5EF4-FFF2-40B4-BE49-F238E27FC236}">
                <a16:creationId xmlns:a16="http://schemas.microsoft.com/office/drawing/2014/main" xmlns="" id="{0B07370D-A47D-304B-A087-CD0AEF482947}"/>
              </a:ext>
            </a:extLst>
          </p:cNvPr>
          <p:cNvSpPr/>
          <p:nvPr/>
        </p:nvSpPr>
        <p:spPr>
          <a:xfrm rot="16200000">
            <a:off x="6556969" y="2637964"/>
            <a:ext cx="817599" cy="668906"/>
          </a:xfrm>
          <a:prstGeom prst="triangle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rgbClr val="FFFFFF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EAB376-92E8-A84F-856B-281B4127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96" y="216820"/>
            <a:ext cx="4244383" cy="807681"/>
          </a:xfrm>
          <a:prstGeom prst="rect">
            <a:avLst/>
          </a:prstGeom>
          <a:effectLst>
            <a:outerShdw blurRad="54134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28435F1-09D7-C54A-B37A-A7DE82F5C924}"/>
              </a:ext>
            </a:extLst>
          </p:cNvPr>
          <p:cNvGrpSpPr/>
          <p:nvPr/>
        </p:nvGrpSpPr>
        <p:grpSpPr>
          <a:xfrm>
            <a:off x="177570" y="529374"/>
            <a:ext cx="1738879" cy="191497"/>
            <a:chOff x="2253070" y="1169929"/>
            <a:chExt cx="3474764" cy="382665"/>
          </a:xfrm>
        </p:grpSpPr>
        <p:sp>
          <p:nvSpPr>
            <p:cNvPr id="27" name="object 8">
              <a:extLst>
                <a:ext uri="{FF2B5EF4-FFF2-40B4-BE49-F238E27FC236}">
                  <a16:creationId xmlns:a16="http://schemas.microsoft.com/office/drawing/2014/main" xmlns="" id="{43A4BE0B-5A11-B94E-8668-BE45C8A1645E}"/>
                </a:ext>
              </a:extLst>
            </p:cNvPr>
            <p:cNvSpPr/>
            <p:nvPr/>
          </p:nvSpPr>
          <p:spPr>
            <a:xfrm>
              <a:off x="2658828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7" y="0"/>
                  </a:moveTo>
                  <a:lnTo>
                    <a:pt x="243154" y="0"/>
                  </a:lnTo>
                  <a:lnTo>
                    <a:pt x="0" y="421144"/>
                  </a:lnTo>
                  <a:lnTo>
                    <a:pt x="244373" y="421144"/>
                  </a:lnTo>
                  <a:lnTo>
                    <a:pt x="487527" y="0"/>
                  </a:lnTo>
                  <a:close/>
                </a:path>
              </a:pathLst>
            </a:custGeom>
            <a:solidFill>
              <a:srgbClr val="EB4927"/>
            </a:solid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AE1C0315-CCC9-0B43-BBA8-F61089D000CC}"/>
                </a:ext>
              </a:extLst>
            </p:cNvPr>
            <p:cNvSpPr/>
            <p:nvPr/>
          </p:nvSpPr>
          <p:spPr>
            <a:xfrm>
              <a:off x="2253070" y="1360085"/>
              <a:ext cx="333103" cy="192485"/>
            </a:xfrm>
            <a:custGeom>
              <a:avLst/>
              <a:gdLst/>
              <a:ahLst/>
              <a:cxnLst/>
              <a:rect l="l" t="t" r="r" b="b"/>
              <a:pathLst>
                <a:path w="367030" h="212089">
                  <a:moveTo>
                    <a:pt x="244368" y="0"/>
                  </a:moveTo>
                  <a:lnTo>
                    <a:pt x="0" y="0"/>
                  </a:lnTo>
                  <a:lnTo>
                    <a:pt x="122184" y="211620"/>
                  </a:lnTo>
                  <a:lnTo>
                    <a:pt x="366555" y="211620"/>
                  </a:lnTo>
                  <a:lnTo>
                    <a:pt x="244368" y="0"/>
                  </a:lnTo>
                  <a:close/>
                </a:path>
              </a:pathLst>
            </a:custGeom>
            <a:solidFill>
              <a:srgbClr val="54291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3104D5DA-C74C-7D4F-91E2-9CE9DA65DBA5}"/>
                </a:ext>
              </a:extLst>
            </p:cNvPr>
            <p:cNvSpPr/>
            <p:nvPr/>
          </p:nvSpPr>
          <p:spPr>
            <a:xfrm>
              <a:off x="2363959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5" y="0"/>
                  </a:moveTo>
                  <a:lnTo>
                    <a:pt x="243151" y="0"/>
                  </a:lnTo>
                  <a:lnTo>
                    <a:pt x="0" y="421144"/>
                  </a:lnTo>
                  <a:lnTo>
                    <a:pt x="244370" y="421144"/>
                  </a:lnTo>
                  <a:lnTo>
                    <a:pt x="487525" y="0"/>
                  </a:lnTo>
                  <a:close/>
                </a:path>
              </a:pathLst>
            </a:custGeom>
            <a:solidFill>
              <a:srgbClr val="CB9A6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xmlns="" id="{1212A5B2-1260-0A46-92C1-50707FC26A53}"/>
                </a:ext>
              </a:extLst>
            </p:cNvPr>
            <p:cNvSpPr/>
            <p:nvPr/>
          </p:nvSpPr>
          <p:spPr>
            <a:xfrm>
              <a:off x="3171679" y="1221946"/>
              <a:ext cx="2556155" cy="275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D0E21A-CD99-4047-AE80-B992F051A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31" y="369195"/>
            <a:ext cx="510480" cy="510480"/>
          </a:xfrm>
          <a:prstGeom prst="rect">
            <a:avLst/>
          </a:prstGeom>
        </p:spPr>
      </p:pic>
      <p:pic>
        <p:nvPicPr>
          <p:cNvPr id="24" name="Объект 5">
            <a:extLst>
              <a:ext uri="{FF2B5EF4-FFF2-40B4-BE49-F238E27FC236}">
                <a16:creationId xmlns:a16="http://schemas.microsoft.com/office/drawing/2014/main" xmlns="" id="{BCD0EEE6-AD0D-E649-816B-27F9518D9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896" y="417733"/>
            <a:ext cx="887136" cy="4134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3D1C77-0C0F-EC47-9806-F699F6067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52804" y="11003"/>
            <a:ext cx="3882894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177D08-D84A-314C-8B2B-13C7AE471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548" y="686131"/>
            <a:ext cx="3380873" cy="62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9327020" y="63842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10</a:t>
            </a:fld>
            <a:endParaRPr lang="en-US" sz="2400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327020" y="63842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10</a:t>
            </a:fld>
            <a:endParaRPr lang="en-US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69457" y="9816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 льготного кредитования Сельхозпроизводителей*</a:t>
            </a:r>
          </a:p>
        </p:txBody>
      </p:sp>
      <p:grpSp>
        <p:nvGrpSpPr>
          <p:cNvPr id="6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7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8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0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73AFB-E5DC-4E8D-AA1D-FFFEB3719B38}"/>
              </a:ext>
            </a:extLst>
          </p:cNvPr>
          <p:cNvSpPr txBox="1"/>
          <p:nvPr/>
        </p:nvSpPr>
        <p:spPr>
          <a:xfrm>
            <a:off x="889221" y="1123281"/>
            <a:ext cx="11108258" cy="423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Процентная ставка: Ставка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1% до 5%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устанавливается на весь срок кредитования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Сумма: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ограничения не обозначены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и цели кредита: 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 года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пополнение оборотных средств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текущие цели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 лет до 15 лет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инвестиционные цели: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6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строительство, модернизация и реконструкция объектов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6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приобретение оборудования, техники, с/х животных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3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получателей: 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С/х товаропроизводители, а также организации или ИП, осуществляющие производство </a:t>
            </a:r>
          </a:p>
          <a:p>
            <a:pPr lvl="0" algn="just">
              <a:lnSpc>
                <a:spcPct val="106000"/>
              </a:lnSpc>
              <a:spcAft>
                <a:spcPts val="3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переработку с/х продукции, доля дохода которых от реализации с/х продукции на момент подачи заявки о кредите не &lt; 70%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С/х товаропроизводители, а также организации или ИП, осуществляющие производство и переработку с/х продукции, реализующие инвестиционный проект, в результате которого не более чем через три года доля дохода от реализации с/х продукции будет не &lt; 70%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A38D254B-71AD-4979-A6C3-BD9096BE3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76508"/>
              </p:ext>
            </p:extLst>
          </p:nvPr>
        </p:nvGraphicFramePr>
        <p:xfrm>
          <a:off x="7123553" y="1976774"/>
          <a:ext cx="4873926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3926">
                  <a:extLst>
                    <a:ext uri="{9D8B030D-6E8A-4147-A177-3AD203B41FA5}">
                      <a16:colId xmlns:a16="http://schemas.microsoft.com/office/drawing/2014/main" xmlns="" val="1250572520"/>
                    </a:ext>
                  </a:extLst>
                </a:gridCol>
              </a:tblGrid>
              <a:tr h="3650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для получения льготных финансовых продуктов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451311"/>
                  </a:ext>
                </a:extLst>
              </a:tr>
              <a:tr h="37128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банков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98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78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353" y="534102"/>
            <a:ext cx="8305667" cy="56274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для субъектов МСП *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1353" y="1500638"/>
            <a:ext cx="6630641" cy="547188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800" dirty="0"/>
              <a:t>Срок каникул - </a:t>
            </a:r>
            <a:r>
              <a:rPr lang="ru-RU" sz="2800" b="1" dirty="0"/>
              <a:t>до 6 месяцев</a:t>
            </a:r>
          </a:p>
          <a:p>
            <a:pPr algn="l">
              <a:spcBef>
                <a:spcPts val="600"/>
              </a:spcBef>
            </a:pPr>
            <a:endParaRPr lang="ru-RU" sz="600" dirty="0"/>
          </a:p>
          <a:p>
            <a:pPr algn="l">
              <a:spcBef>
                <a:spcPts val="600"/>
              </a:spcBef>
            </a:pPr>
            <a:r>
              <a:rPr lang="ru-RU" sz="2800" dirty="0"/>
              <a:t>Наличие кредитного договора, заключенного </a:t>
            </a:r>
            <a:r>
              <a:rPr lang="ru-RU" sz="2800" b="1" dirty="0"/>
              <a:t>до 01.03.2022</a:t>
            </a:r>
          </a:p>
          <a:p>
            <a:pPr algn="l">
              <a:spcBef>
                <a:spcPts val="600"/>
              </a:spcBef>
            </a:pPr>
            <a:endParaRPr lang="ru-RU" sz="600" dirty="0"/>
          </a:p>
          <a:p>
            <a:pPr algn="l">
              <a:spcBef>
                <a:spcPts val="600"/>
              </a:spcBef>
            </a:pPr>
            <a:r>
              <a:rPr lang="ru-RU" dirty="0"/>
              <a:t>Срок подачи заявления в кредитную организацию </a:t>
            </a:r>
          </a:p>
          <a:p>
            <a:pPr algn="l">
              <a:spcBef>
                <a:spcPts val="600"/>
              </a:spcBef>
            </a:pPr>
            <a:r>
              <a:rPr lang="ru-RU" b="1" dirty="0"/>
              <a:t>до 30 сентября 2022 года</a:t>
            </a:r>
          </a:p>
          <a:p>
            <a:pPr algn="l">
              <a:spcBef>
                <a:spcPts val="600"/>
              </a:spcBef>
            </a:pPr>
            <a:r>
              <a:rPr lang="ru-RU" dirty="0"/>
              <a:t>Более </a:t>
            </a:r>
            <a:r>
              <a:rPr lang="ru-RU" b="1" dirty="0"/>
              <a:t>70 кодов ОКВЭД</a:t>
            </a:r>
            <a:endParaRPr lang="ru-RU" sz="1000" dirty="0"/>
          </a:p>
        </p:txBody>
      </p:sp>
      <p:grpSp>
        <p:nvGrpSpPr>
          <p:cNvPr id="9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10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11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2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9327020" y="63842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11</a:t>
            </a:fld>
            <a:endParaRPr lang="en-US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8393503" y="4353419"/>
            <a:ext cx="3193236" cy="16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ru-RU" sz="3600" dirty="0"/>
          </a:p>
          <a:p>
            <a:pPr eaLnBrk="1" hangingPunct="1"/>
            <a:endParaRPr lang="ru-RU" sz="3200" dirty="0"/>
          </a:p>
          <a:p>
            <a:pPr eaLnBrk="1" hangingPunct="1"/>
            <a:endParaRPr lang="ru-RU" sz="3200" dirty="0"/>
          </a:p>
          <a:p>
            <a:pPr eaLnBrk="1" hangingPunct="1"/>
            <a:endParaRPr lang="ru-RU" sz="3200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7781418" y="1653129"/>
            <a:ext cx="4036327" cy="216014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Также для бизнеса есть возможность подать заявку на реструктуризацию задолженности </a:t>
            </a:r>
          </a:p>
          <a:p>
            <a:pPr>
              <a:spcBef>
                <a:spcPts val="0"/>
              </a:spcBef>
            </a:pPr>
            <a:r>
              <a:rPr lang="ru-RU" b="1" dirty="0"/>
              <a:t>по внутрибанковским программам</a:t>
            </a:r>
            <a:r>
              <a:rPr lang="ru-RU" dirty="0"/>
              <a:t>.</a:t>
            </a:r>
          </a:p>
          <a:p>
            <a:pPr eaLnBrk="1" hangingPunct="1">
              <a:spcBef>
                <a:spcPts val="0"/>
              </a:spcBef>
            </a:pPr>
            <a:endParaRPr lang="ru-RU" sz="3600" dirty="0"/>
          </a:p>
          <a:p>
            <a:pPr eaLnBrk="1" hangingPunct="1">
              <a:spcBef>
                <a:spcPts val="0"/>
              </a:spcBef>
            </a:pPr>
            <a:endParaRPr lang="ru-RU" sz="3200" dirty="0"/>
          </a:p>
          <a:p>
            <a:pPr eaLnBrk="1" hangingPunct="1">
              <a:spcBef>
                <a:spcPts val="0"/>
              </a:spcBef>
            </a:pPr>
            <a:endParaRPr lang="ru-RU" sz="3200" dirty="0"/>
          </a:p>
          <a:p>
            <a:pPr eaLnBrk="1" hangingPunct="1">
              <a:spcBef>
                <a:spcPts val="0"/>
              </a:spcBef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036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1714" y="356116"/>
            <a:ext cx="11130709" cy="6502286"/>
            <a:chOff x="1132494" y="1222293"/>
            <a:chExt cx="11872756" cy="8531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94" y="1222293"/>
              <a:ext cx="9971910" cy="6801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9" name="object 14"/>
          <p:cNvSpPr txBox="1">
            <a:spLocks/>
          </p:cNvSpPr>
          <p:nvPr/>
        </p:nvSpPr>
        <p:spPr>
          <a:xfrm>
            <a:off x="1467430" y="2573142"/>
            <a:ext cx="9566665" cy="136704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4400" b="1" spc="415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8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70" dirty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4400" b="1" spc="235" dirty="0" err="1"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320" dirty="0" err="1"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204" dirty="0" err="1"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400" b="1" spc="204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8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C1CD0DCD-6C1A-7846-9A24-3DA70FF5C9DD}"/>
              </a:ext>
            </a:extLst>
          </p:cNvPr>
          <p:cNvSpPr/>
          <p:nvPr/>
        </p:nvSpPr>
        <p:spPr>
          <a:xfrm>
            <a:off x="1526325" y="1559199"/>
            <a:ext cx="2809392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 58">
            <a:extLst>
              <a:ext uri="{FF2B5EF4-FFF2-40B4-BE49-F238E27FC236}">
                <a16:creationId xmlns:a16="http://schemas.microsoft.com/office/drawing/2014/main" xmlns="" id="{4F97B894-3D2A-624C-B094-1CB66E123D69}"/>
              </a:ext>
            </a:extLst>
          </p:cNvPr>
          <p:cNvSpPr/>
          <p:nvPr/>
        </p:nvSpPr>
        <p:spPr>
          <a:xfrm>
            <a:off x="-5996" y="4328"/>
            <a:ext cx="6735069" cy="1032801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BC905F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83824-9B01-904B-A00E-5ABCF765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8" y="-149686"/>
            <a:ext cx="6419544" cy="1325563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n-lt"/>
              </a:rPr>
              <a:t>Преимущества фонда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240B938-A212-3E45-A9F1-6D750B5915FB}"/>
              </a:ext>
            </a:extLst>
          </p:cNvPr>
          <p:cNvSpPr txBox="1"/>
          <p:nvPr/>
        </p:nvSpPr>
        <p:spPr>
          <a:xfrm>
            <a:off x="1712342" y="2900841"/>
            <a:ext cx="2809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олучения заемного финансирования </a:t>
            </a:r>
          </a:p>
          <a:p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при недостаточном залоге </a:t>
            </a:r>
            <a:endParaRPr lang="ru-RU" sz="16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903DC4-84D3-8647-B0E0-40F78FC60745}"/>
              </a:ext>
            </a:extLst>
          </p:cNvPr>
          <p:cNvSpPr txBox="1"/>
          <p:nvPr/>
        </p:nvSpPr>
        <p:spPr>
          <a:xfrm>
            <a:off x="1712343" y="2545701"/>
            <a:ext cx="2133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алог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73EB1AB-97A4-2143-89B8-C76254E922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2494" y="1816199"/>
            <a:ext cx="565829" cy="565829"/>
          </a:xfrm>
          <a:prstGeom prst="rect">
            <a:avLst/>
          </a:prstGeom>
          <a:noFill/>
        </p:spPr>
      </p:pic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xmlns="" id="{C009FD2E-3C2B-EA4A-B823-66618BC2F43F}"/>
              </a:ext>
            </a:extLst>
          </p:cNvPr>
          <p:cNvSpPr/>
          <p:nvPr/>
        </p:nvSpPr>
        <p:spPr>
          <a:xfrm>
            <a:off x="1526325" y="4164636"/>
            <a:ext cx="2809392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CFEBC53-B400-8442-A5CD-7CEBD648D876}"/>
              </a:ext>
            </a:extLst>
          </p:cNvPr>
          <p:cNvSpPr txBox="1"/>
          <p:nvPr/>
        </p:nvSpPr>
        <p:spPr>
          <a:xfrm>
            <a:off x="1712342" y="5506278"/>
            <a:ext cx="2809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Ставка вознаграждения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от 0,5% до 1%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EAA944-F079-A548-AE7A-728B3B90918C}"/>
              </a:ext>
            </a:extLst>
          </p:cNvPr>
          <p:cNvSpPr txBox="1"/>
          <p:nvPr/>
        </p:nvSpPr>
        <p:spPr>
          <a:xfrm>
            <a:off x="1712342" y="5151138"/>
            <a:ext cx="2267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Вознаграждения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DA0869A6-E36E-6C49-920E-59E22E5A2961}"/>
              </a:ext>
            </a:extLst>
          </p:cNvPr>
          <p:cNvSpPr/>
          <p:nvPr/>
        </p:nvSpPr>
        <p:spPr>
          <a:xfrm>
            <a:off x="4563752" y="1559199"/>
            <a:ext cx="2809392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3F6FA40-84D3-9141-AB30-7B641E00DD80}"/>
              </a:ext>
            </a:extLst>
          </p:cNvPr>
          <p:cNvSpPr txBox="1"/>
          <p:nvPr/>
        </p:nvSpPr>
        <p:spPr>
          <a:xfrm>
            <a:off x="4749770" y="2900841"/>
            <a:ext cx="2475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Не нужно собирать документы 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(предоставляется банком)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7BCF4FC-231E-DE41-800E-9354813CD859}"/>
              </a:ext>
            </a:extLst>
          </p:cNvPr>
          <p:cNvSpPr txBox="1"/>
          <p:nvPr/>
        </p:nvSpPr>
        <p:spPr>
          <a:xfrm>
            <a:off x="4749770" y="2545701"/>
            <a:ext cx="237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Документы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C568A4E6-E4DE-5549-B13A-4D813A3224A7}"/>
              </a:ext>
            </a:extLst>
          </p:cNvPr>
          <p:cNvSpPr/>
          <p:nvPr/>
        </p:nvSpPr>
        <p:spPr>
          <a:xfrm>
            <a:off x="4563752" y="4164636"/>
            <a:ext cx="2809392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C81100E-B234-2D4A-B8B6-B7280543CEEA}"/>
              </a:ext>
            </a:extLst>
          </p:cNvPr>
          <p:cNvSpPr txBox="1"/>
          <p:nvPr/>
        </p:nvSpPr>
        <p:spPr>
          <a:xfrm>
            <a:off x="4749769" y="5506278"/>
            <a:ext cx="2809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Для инвестиционных проектов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6A5F92E-C9A7-5B45-9736-AB8319A22F30}"/>
              </a:ext>
            </a:extLst>
          </p:cNvPr>
          <p:cNvSpPr txBox="1"/>
          <p:nvPr/>
        </p:nvSpPr>
        <p:spPr>
          <a:xfrm>
            <a:off x="4749769" y="5151138"/>
            <a:ext cx="2054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Скидки</a:t>
            </a: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xmlns="" id="{EE1F6DC7-5CD1-4C4D-B89C-DCDCE2D74032}"/>
              </a:ext>
            </a:extLst>
          </p:cNvPr>
          <p:cNvSpPr/>
          <p:nvPr/>
        </p:nvSpPr>
        <p:spPr>
          <a:xfrm>
            <a:off x="7601179" y="1559199"/>
            <a:ext cx="2809391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157E2E5-2214-9645-AED9-974563721D73}"/>
              </a:ext>
            </a:extLst>
          </p:cNvPr>
          <p:cNvSpPr txBox="1"/>
          <p:nvPr/>
        </p:nvSpPr>
        <p:spPr>
          <a:xfrm>
            <a:off x="7787197" y="2945811"/>
            <a:ext cx="228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Быстрое принятие 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Решения за 1-3 дня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AF3793-E651-724D-82B4-3BA14B987B54}"/>
              </a:ext>
            </a:extLst>
          </p:cNvPr>
          <p:cNvSpPr txBox="1"/>
          <p:nvPr/>
        </p:nvSpPr>
        <p:spPr>
          <a:xfrm>
            <a:off x="7787197" y="2545701"/>
            <a:ext cx="2659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Быстро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3F812B89-E71C-D84D-AB5F-E96E3C2BB688}"/>
              </a:ext>
            </a:extLst>
          </p:cNvPr>
          <p:cNvSpPr/>
          <p:nvPr/>
        </p:nvSpPr>
        <p:spPr>
          <a:xfrm>
            <a:off x="7601179" y="4164636"/>
            <a:ext cx="2809391" cy="2386040"/>
          </a:xfrm>
          <a:prstGeom prst="roundRect">
            <a:avLst>
              <a:gd name="adj" fmla="val 6344"/>
            </a:avLst>
          </a:prstGeom>
          <a:gradFill flip="none" rotWithShape="1">
            <a:gsLst>
              <a:gs pos="48000">
                <a:srgbClr val="B28055">
                  <a:alpha val="86000"/>
                </a:srgbClr>
              </a:gs>
              <a:gs pos="100000">
                <a:srgbClr val="CB9A66"/>
              </a:gs>
              <a:gs pos="6000">
                <a:srgbClr val="804D32"/>
              </a:gs>
              <a:gs pos="0">
                <a:srgbClr val="632F1E"/>
              </a:gs>
            </a:gsLst>
            <a:lin ang="1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112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8DB2C56-AA31-CE47-A9F9-0B1BBED34DB0}"/>
              </a:ext>
            </a:extLst>
          </p:cNvPr>
          <p:cNvSpPr txBox="1"/>
          <p:nvPr/>
        </p:nvSpPr>
        <p:spPr>
          <a:xfrm>
            <a:off x="7787197" y="5506278"/>
            <a:ext cx="2809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Начинающих «стартапов» 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и самозанятых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9C9828E-E2D0-E244-8B93-8BB1005280A5}"/>
              </a:ext>
            </a:extLst>
          </p:cNvPr>
          <p:cNvSpPr txBox="1"/>
          <p:nvPr/>
        </p:nvSpPr>
        <p:spPr>
          <a:xfrm>
            <a:off x="7787197" y="5151138"/>
            <a:ext cx="2809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Поддержка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18F6C26-D4C5-DD41-B871-4DE73E9F88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7348" y="4501072"/>
            <a:ext cx="565829" cy="56582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DA84936-38B4-E94C-9F6A-E060A759B2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9921" y="4483743"/>
            <a:ext cx="565829" cy="56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B8FE5C3-F5B2-8F4B-B777-63CD8549A6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494" y="4483743"/>
            <a:ext cx="565829" cy="56582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B32B9209-BD72-DC4F-A8EF-D9DAC6E0A95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921" y="1816199"/>
            <a:ext cx="565829" cy="56582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D8198A81-2EF3-5D4A-BA40-1CE97F8DF29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7348" y="1816199"/>
            <a:ext cx="565830" cy="565830"/>
          </a:xfrm>
          <a:prstGeom prst="rect">
            <a:avLst/>
          </a:prstGeom>
        </p:spPr>
      </p:pic>
      <p:pic>
        <p:nvPicPr>
          <p:cNvPr id="35" name="Объект 5">
            <a:extLst>
              <a:ext uri="{FF2B5EF4-FFF2-40B4-BE49-F238E27FC236}">
                <a16:creationId xmlns:a16="http://schemas.microsoft.com/office/drawing/2014/main" xmlns="" id="{FDF247D9-06B6-5047-A9F1-9CA5F4D8A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6750" y="511104"/>
            <a:ext cx="808980" cy="376984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EE762F58-738D-6C4E-92BD-93E46E2A4230}"/>
              </a:ext>
            </a:extLst>
          </p:cNvPr>
          <p:cNvGrpSpPr/>
          <p:nvPr/>
        </p:nvGrpSpPr>
        <p:grpSpPr>
          <a:xfrm>
            <a:off x="8159016" y="604305"/>
            <a:ext cx="1933361" cy="212915"/>
            <a:chOff x="2253070" y="1169929"/>
            <a:chExt cx="3474764" cy="382665"/>
          </a:xfrm>
        </p:grpSpPr>
        <p:sp>
          <p:nvSpPr>
            <p:cNvPr id="47" name="object 7">
              <a:extLst>
                <a:ext uri="{FF2B5EF4-FFF2-40B4-BE49-F238E27FC236}">
                  <a16:creationId xmlns:a16="http://schemas.microsoft.com/office/drawing/2014/main" xmlns="" id="{8E1C786E-CB23-0848-9592-8634819C7C3D}"/>
                </a:ext>
              </a:extLst>
            </p:cNvPr>
            <p:cNvSpPr/>
            <p:nvPr/>
          </p:nvSpPr>
          <p:spPr>
            <a:xfrm>
              <a:off x="3171679" y="1221946"/>
              <a:ext cx="2556155" cy="2758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xmlns="" id="{E174491A-4546-A84E-8D67-3E8496CA18F2}"/>
                </a:ext>
              </a:extLst>
            </p:cNvPr>
            <p:cNvSpPr/>
            <p:nvPr/>
          </p:nvSpPr>
          <p:spPr>
            <a:xfrm>
              <a:off x="2658828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7" y="0"/>
                  </a:moveTo>
                  <a:lnTo>
                    <a:pt x="243154" y="0"/>
                  </a:lnTo>
                  <a:lnTo>
                    <a:pt x="0" y="421144"/>
                  </a:lnTo>
                  <a:lnTo>
                    <a:pt x="244373" y="421144"/>
                  </a:lnTo>
                  <a:lnTo>
                    <a:pt x="487527" y="0"/>
                  </a:lnTo>
                  <a:close/>
                </a:path>
              </a:pathLst>
            </a:custGeom>
            <a:solidFill>
              <a:srgbClr val="EB4927"/>
            </a:solid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xmlns="" id="{BE94EFEB-A532-6840-9785-72FC80992B83}"/>
                </a:ext>
              </a:extLst>
            </p:cNvPr>
            <p:cNvSpPr/>
            <p:nvPr/>
          </p:nvSpPr>
          <p:spPr>
            <a:xfrm>
              <a:off x="2253070" y="1360085"/>
              <a:ext cx="333103" cy="192485"/>
            </a:xfrm>
            <a:custGeom>
              <a:avLst/>
              <a:gdLst/>
              <a:ahLst/>
              <a:cxnLst/>
              <a:rect l="l" t="t" r="r" b="b"/>
              <a:pathLst>
                <a:path w="367030" h="212089">
                  <a:moveTo>
                    <a:pt x="244368" y="0"/>
                  </a:moveTo>
                  <a:lnTo>
                    <a:pt x="0" y="0"/>
                  </a:lnTo>
                  <a:lnTo>
                    <a:pt x="122184" y="211620"/>
                  </a:lnTo>
                  <a:lnTo>
                    <a:pt x="366555" y="211620"/>
                  </a:lnTo>
                  <a:lnTo>
                    <a:pt x="244368" y="0"/>
                  </a:lnTo>
                  <a:close/>
                </a:path>
              </a:pathLst>
            </a:custGeom>
            <a:solidFill>
              <a:srgbClr val="54291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xmlns="" id="{C72A6B0D-D5E1-3F45-916F-C7006426BC9F}"/>
                </a:ext>
              </a:extLst>
            </p:cNvPr>
            <p:cNvSpPr/>
            <p:nvPr/>
          </p:nvSpPr>
          <p:spPr>
            <a:xfrm>
              <a:off x="2363959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5" y="0"/>
                  </a:moveTo>
                  <a:lnTo>
                    <a:pt x="243151" y="0"/>
                  </a:lnTo>
                  <a:lnTo>
                    <a:pt x="0" y="421144"/>
                  </a:lnTo>
                  <a:lnTo>
                    <a:pt x="244370" y="421144"/>
                  </a:lnTo>
                  <a:lnTo>
                    <a:pt x="487525" y="0"/>
                  </a:lnTo>
                  <a:close/>
                </a:path>
              </a:pathLst>
            </a:custGeom>
            <a:solidFill>
              <a:srgbClr val="CB9A6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0CE856-F183-5A47-B7B6-6B2B6AEF3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0103" y="391453"/>
            <a:ext cx="616286" cy="6162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24CBDEF-F674-3940-BA65-50484FB6F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6000"/>
          </a:blip>
          <a:stretch>
            <a:fillRect/>
          </a:stretch>
        </p:blipFill>
        <p:spPr>
          <a:xfrm>
            <a:off x="10253271" y="6260626"/>
            <a:ext cx="1953717" cy="624915"/>
          </a:xfrm>
          <a:prstGeom prst="rect">
            <a:avLst/>
          </a:prstGeom>
          <a:effectLst>
            <a:outerShdw blurRad="215219" dist="38100" dir="16200000" sx="95733" sy="95733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C539C9A-AE14-0D47-ABB2-324E6A8E2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5000"/>
          </a:blip>
          <a:stretch>
            <a:fillRect/>
          </a:stretch>
        </p:blipFill>
        <p:spPr>
          <a:xfrm>
            <a:off x="-5996" y="4914872"/>
            <a:ext cx="425169" cy="2091135"/>
          </a:xfrm>
          <a:prstGeom prst="rect">
            <a:avLst/>
          </a:prstGeom>
          <a:effectLst>
            <a:outerShdw blurRad="226963" dist="38100" sx="91000" sy="91000" algn="l" rotWithShape="0">
              <a:prstClr val="black">
                <a:alpha val="26744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22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8654AE7F-3A80-B34A-912E-31BD1B1F781B}"/>
              </a:ext>
            </a:extLst>
          </p:cNvPr>
          <p:cNvSpPr/>
          <p:nvPr/>
        </p:nvSpPr>
        <p:spPr>
          <a:xfrm>
            <a:off x="-5996" y="-3209"/>
            <a:ext cx="6781827" cy="1113421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BC905F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xmlns="" id="{6C3D44C0-850B-6C4B-A80D-8B9200A8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19" y="-3223"/>
            <a:ext cx="6375738" cy="1113421"/>
          </a:xfrm>
          <a:noFill/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Гарантийные антикризисные меры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00A43F3E-934F-FA4E-847C-A958D625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10253271" y="6260626"/>
            <a:ext cx="1953717" cy="624915"/>
          </a:xfrm>
          <a:prstGeom prst="rect">
            <a:avLst/>
          </a:prstGeom>
          <a:effectLst>
            <a:outerShdw blurRad="215219" dist="38100" dir="16200000" sx="95733" sy="95733" rotWithShape="0">
              <a:prstClr val="black">
                <a:alpha val="40000"/>
              </a:prstClr>
            </a:outerShdw>
          </a:effectLst>
        </p:spPr>
      </p:pic>
      <p:pic>
        <p:nvPicPr>
          <p:cNvPr id="64" name="Объект 5">
            <a:extLst>
              <a:ext uri="{FF2B5EF4-FFF2-40B4-BE49-F238E27FC236}">
                <a16:creationId xmlns:a16="http://schemas.microsoft.com/office/drawing/2014/main" xmlns="" id="{E143AE64-837E-3E4D-A2D0-2C1FA462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50" y="511104"/>
            <a:ext cx="808980" cy="3769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D39D8EE4-ED30-2D4B-A272-73B7EBA3D485}"/>
              </a:ext>
            </a:extLst>
          </p:cNvPr>
          <p:cNvGrpSpPr/>
          <p:nvPr/>
        </p:nvGrpSpPr>
        <p:grpSpPr>
          <a:xfrm>
            <a:off x="8159016" y="604305"/>
            <a:ext cx="1933361" cy="212915"/>
            <a:chOff x="2253070" y="1169929"/>
            <a:chExt cx="3474764" cy="382665"/>
          </a:xfrm>
        </p:grpSpPr>
        <p:sp>
          <p:nvSpPr>
            <p:cNvPr id="66" name="object 7">
              <a:extLst>
                <a:ext uri="{FF2B5EF4-FFF2-40B4-BE49-F238E27FC236}">
                  <a16:creationId xmlns:a16="http://schemas.microsoft.com/office/drawing/2014/main" xmlns="" id="{A92F0F7B-D2CE-9B4E-ADB8-BB7FEA042110}"/>
                </a:ext>
              </a:extLst>
            </p:cNvPr>
            <p:cNvSpPr/>
            <p:nvPr/>
          </p:nvSpPr>
          <p:spPr>
            <a:xfrm>
              <a:off x="3171679" y="1221946"/>
              <a:ext cx="2556155" cy="275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xmlns="" id="{B3875CC8-1889-CA4C-BCE1-A078B6FDC2E8}"/>
                </a:ext>
              </a:extLst>
            </p:cNvPr>
            <p:cNvSpPr/>
            <p:nvPr/>
          </p:nvSpPr>
          <p:spPr>
            <a:xfrm>
              <a:off x="2658828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7" y="0"/>
                  </a:moveTo>
                  <a:lnTo>
                    <a:pt x="243154" y="0"/>
                  </a:lnTo>
                  <a:lnTo>
                    <a:pt x="0" y="421144"/>
                  </a:lnTo>
                  <a:lnTo>
                    <a:pt x="244373" y="421144"/>
                  </a:lnTo>
                  <a:lnTo>
                    <a:pt x="487527" y="0"/>
                  </a:lnTo>
                  <a:close/>
                </a:path>
              </a:pathLst>
            </a:custGeom>
            <a:solidFill>
              <a:srgbClr val="EB4927"/>
            </a:solid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xmlns="" id="{4A3FB11E-FCC2-D54F-A9AA-DA0B591DF609}"/>
                </a:ext>
              </a:extLst>
            </p:cNvPr>
            <p:cNvSpPr/>
            <p:nvPr/>
          </p:nvSpPr>
          <p:spPr>
            <a:xfrm>
              <a:off x="2253070" y="1360085"/>
              <a:ext cx="333103" cy="192485"/>
            </a:xfrm>
            <a:custGeom>
              <a:avLst/>
              <a:gdLst/>
              <a:ahLst/>
              <a:cxnLst/>
              <a:rect l="l" t="t" r="r" b="b"/>
              <a:pathLst>
                <a:path w="367030" h="212089">
                  <a:moveTo>
                    <a:pt x="244368" y="0"/>
                  </a:moveTo>
                  <a:lnTo>
                    <a:pt x="0" y="0"/>
                  </a:lnTo>
                  <a:lnTo>
                    <a:pt x="122184" y="211620"/>
                  </a:lnTo>
                  <a:lnTo>
                    <a:pt x="366555" y="211620"/>
                  </a:lnTo>
                  <a:lnTo>
                    <a:pt x="244368" y="0"/>
                  </a:lnTo>
                  <a:close/>
                </a:path>
              </a:pathLst>
            </a:custGeom>
            <a:solidFill>
              <a:srgbClr val="54291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xmlns="" id="{26764829-8D0E-4A4B-A9DD-216186E7D122}"/>
                </a:ext>
              </a:extLst>
            </p:cNvPr>
            <p:cNvSpPr/>
            <p:nvPr/>
          </p:nvSpPr>
          <p:spPr>
            <a:xfrm>
              <a:off x="2363959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5" y="0"/>
                  </a:moveTo>
                  <a:lnTo>
                    <a:pt x="243151" y="0"/>
                  </a:lnTo>
                  <a:lnTo>
                    <a:pt x="0" y="421144"/>
                  </a:lnTo>
                  <a:lnTo>
                    <a:pt x="244370" y="421144"/>
                  </a:lnTo>
                  <a:lnTo>
                    <a:pt x="487525" y="0"/>
                  </a:lnTo>
                  <a:close/>
                </a:path>
              </a:pathLst>
            </a:custGeom>
            <a:solidFill>
              <a:srgbClr val="CB9A6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929BD78-6453-894C-84AF-11913D49D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103" y="391453"/>
            <a:ext cx="616286" cy="61628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2253F07-BB40-4CA4-8932-A0FBC315092C}"/>
              </a:ext>
            </a:extLst>
          </p:cNvPr>
          <p:cNvGrpSpPr/>
          <p:nvPr/>
        </p:nvGrpSpPr>
        <p:grpSpPr>
          <a:xfrm>
            <a:off x="2978216" y="2001907"/>
            <a:ext cx="6235568" cy="3350022"/>
            <a:chOff x="2760514" y="1616896"/>
            <a:chExt cx="6235568" cy="4643730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xmlns="" id="{F2FC1CB3-A092-A84F-80B0-5FA8F69ED7F2}"/>
                </a:ext>
              </a:extLst>
            </p:cNvPr>
            <p:cNvSpPr/>
            <p:nvPr/>
          </p:nvSpPr>
          <p:spPr>
            <a:xfrm>
              <a:off x="2760514" y="1616896"/>
              <a:ext cx="6235568" cy="4643730"/>
            </a:xfrm>
            <a:prstGeom prst="roundRect">
              <a:avLst>
                <a:gd name="adj" fmla="val 11298"/>
              </a:avLst>
            </a:prstGeom>
            <a:solidFill>
              <a:srgbClr val="BC9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xmlns="" id="{0947E198-EA56-1849-ABC9-5F86EBD5A41F}"/>
                </a:ext>
              </a:extLst>
            </p:cNvPr>
            <p:cNvSpPr txBox="1">
              <a:spLocks/>
            </p:cNvSpPr>
            <p:nvPr/>
          </p:nvSpPr>
          <p:spPr>
            <a:xfrm>
              <a:off x="3181216" y="2192769"/>
              <a:ext cx="5394164" cy="51788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+mn-lt"/>
                </a:rPr>
                <a:t>Продукт «Поддержка 2022»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874B52E0-D714-1542-A45A-EE9BD3AB959C}"/>
                </a:ext>
              </a:extLst>
            </p:cNvPr>
            <p:cNvSpPr txBox="1"/>
            <p:nvPr/>
          </p:nvSpPr>
          <p:spPr>
            <a:xfrm>
              <a:off x="3468439" y="3429001"/>
              <a:ext cx="5255122" cy="243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+mj-lt"/>
                </a:rPr>
                <a:t>– Пополнение оборотных средств, рефинансирование, инвестирование</a:t>
              </a:r>
            </a:p>
            <a:p>
              <a:r>
                <a:rPr lang="ru-RU" dirty="0">
                  <a:solidFill>
                    <a:schemeClr val="bg1"/>
                  </a:solidFill>
                  <a:latin typeface="+mj-lt"/>
                </a:rPr>
                <a:t>– Поручительство до 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7</a:t>
              </a:r>
              <a:r>
                <a:rPr lang="ru-RU" b="1" dirty="0">
                  <a:solidFill>
                    <a:schemeClr val="bg1"/>
                  </a:solidFill>
                </a:rPr>
                <a:t>0 млн. руб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r>
                <a:rPr lang="ru-RU" dirty="0">
                  <a:solidFill>
                    <a:schemeClr val="bg1"/>
                  </a:solidFill>
                  <a:latin typeface="+mj-lt"/>
                </a:rPr>
                <a:t>– Размер поручительства до </a:t>
              </a:r>
              <a:r>
                <a:rPr lang="ru-RU" b="1" dirty="0">
                  <a:solidFill>
                    <a:schemeClr val="bg1"/>
                  </a:solidFill>
                </a:rPr>
                <a:t>50%</a:t>
              </a:r>
            </a:p>
            <a:p>
              <a:r>
                <a:rPr lang="ru-RU" dirty="0">
                  <a:solidFill>
                    <a:schemeClr val="bg1"/>
                  </a:solidFill>
                  <a:latin typeface="+mj-lt"/>
                </a:rPr>
                <a:t>– Вознаграждение – </a:t>
              </a:r>
              <a:r>
                <a:rPr lang="ru-RU" b="1" dirty="0">
                  <a:solidFill>
                    <a:schemeClr val="bg1"/>
                  </a:solidFill>
                </a:rPr>
                <a:t>0,5%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 с возможностью отсрочки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+mj-lt"/>
                </a:rPr>
                <a:t>на </a:t>
              </a:r>
              <a:r>
                <a:rPr lang="ru-RU" b="1" dirty="0">
                  <a:solidFill>
                    <a:schemeClr val="bg1"/>
                  </a:solidFill>
                </a:rPr>
                <a:t>6 месяцев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9F7525-E22E-AC4A-A3B3-4D08669283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>
            <a:off x="-5996" y="5351929"/>
            <a:ext cx="325371" cy="1600290"/>
          </a:xfrm>
          <a:prstGeom prst="rect">
            <a:avLst/>
          </a:prstGeom>
          <a:effectLst>
            <a:outerShdw blurRad="226963" dist="38100" sx="91000" sy="91000" algn="l" rotWithShape="0">
              <a:prstClr val="black">
                <a:alpha val="26744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07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F2FC1CB3-A092-A84F-80B0-5FA8F69ED7F2}"/>
              </a:ext>
            </a:extLst>
          </p:cNvPr>
          <p:cNvSpPr/>
          <p:nvPr/>
        </p:nvSpPr>
        <p:spPr>
          <a:xfrm>
            <a:off x="2978216" y="1929353"/>
            <a:ext cx="6235568" cy="3114285"/>
          </a:xfrm>
          <a:prstGeom prst="roundRect">
            <a:avLst>
              <a:gd name="adj" fmla="val 11298"/>
            </a:avLst>
          </a:prstGeom>
          <a:solidFill>
            <a:srgbClr val="BC9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00A43F3E-934F-FA4E-847C-A958D625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10253271" y="6260626"/>
            <a:ext cx="1953717" cy="624915"/>
          </a:xfrm>
          <a:prstGeom prst="rect">
            <a:avLst/>
          </a:prstGeom>
          <a:effectLst>
            <a:outerShdw blurRad="215219" dist="38100" dir="16200000" sx="95733" sy="95733" rotWithShape="0">
              <a:prstClr val="black">
                <a:alpha val="40000"/>
              </a:prstClr>
            </a:outerShdw>
          </a:effectLst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0947E198-EA56-1849-ABC9-5F86EBD5A41F}"/>
              </a:ext>
            </a:extLst>
          </p:cNvPr>
          <p:cNvSpPr txBox="1">
            <a:spLocks/>
          </p:cNvSpPr>
          <p:nvPr/>
        </p:nvSpPr>
        <p:spPr>
          <a:xfrm>
            <a:off x="3585477" y="2220492"/>
            <a:ext cx="5394164" cy="517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Реструктуризация</a:t>
            </a:r>
          </a:p>
        </p:txBody>
      </p:sp>
      <p:pic>
        <p:nvPicPr>
          <p:cNvPr id="64" name="Объект 5">
            <a:extLst>
              <a:ext uri="{FF2B5EF4-FFF2-40B4-BE49-F238E27FC236}">
                <a16:creationId xmlns:a16="http://schemas.microsoft.com/office/drawing/2014/main" xmlns="" id="{E143AE64-837E-3E4D-A2D0-2C1FA462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50" y="511104"/>
            <a:ext cx="808980" cy="3769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D39D8EE4-ED30-2D4B-A272-73B7EBA3D485}"/>
              </a:ext>
            </a:extLst>
          </p:cNvPr>
          <p:cNvGrpSpPr/>
          <p:nvPr/>
        </p:nvGrpSpPr>
        <p:grpSpPr>
          <a:xfrm>
            <a:off x="8159016" y="604305"/>
            <a:ext cx="1933361" cy="212915"/>
            <a:chOff x="2253070" y="1169929"/>
            <a:chExt cx="3474764" cy="382665"/>
          </a:xfrm>
        </p:grpSpPr>
        <p:sp>
          <p:nvSpPr>
            <p:cNvPr id="66" name="object 7">
              <a:extLst>
                <a:ext uri="{FF2B5EF4-FFF2-40B4-BE49-F238E27FC236}">
                  <a16:creationId xmlns:a16="http://schemas.microsoft.com/office/drawing/2014/main" xmlns="" id="{A92F0F7B-D2CE-9B4E-ADB8-BB7FEA042110}"/>
                </a:ext>
              </a:extLst>
            </p:cNvPr>
            <p:cNvSpPr/>
            <p:nvPr/>
          </p:nvSpPr>
          <p:spPr>
            <a:xfrm>
              <a:off x="3171679" y="1221946"/>
              <a:ext cx="2556155" cy="275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xmlns="" id="{B3875CC8-1889-CA4C-BCE1-A078B6FDC2E8}"/>
                </a:ext>
              </a:extLst>
            </p:cNvPr>
            <p:cNvSpPr/>
            <p:nvPr/>
          </p:nvSpPr>
          <p:spPr>
            <a:xfrm>
              <a:off x="2658828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7" y="0"/>
                  </a:moveTo>
                  <a:lnTo>
                    <a:pt x="243154" y="0"/>
                  </a:lnTo>
                  <a:lnTo>
                    <a:pt x="0" y="421144"/>
                  </a:lnTo>
                  <a:lnTo>
                    <a:pt x="244373" y="421144"/>
                  </a:lnTo>
                  <a:lnTo>
                    <a:pt x="487527" y="0"/>
                  </a:lnTo>
                  <a:close/>
                </a:path>
              </a:pathLst>
            </a:custGeom>
            <a:solidFill>
              <a:srgbClr val="EB4927"/>
            </a:solidFill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xmlns="" id="{4A3FB11E-FCC2-D54F-A9AA-DA0B591DF609}"/>
                </a:ext>
              </a:extLst>
            </p:cNvPr>
            <p:cNvSpPr/>
            <p:nvPr/>
          </p:nvSpPr>
          <p:spPr>
            <a:xfrm>
              <a:off x="2253070" y="1360085"/>
              <a:ext cx="333103" cy="192485"/>
            </a:xfrm>
            <a:custGeom>
              <a:avLst/>
              <a:gdLst/>
              <a:ahLst/>
              <a:cxnLst/>
              <a:rect l="l" t="t" r="r" b="b"/>
              <a:pathLst>
                <a:path w="367030" h="212089">
                  <a:moveTo>
                    <a:pt x="244368" y="0"/>
                  </a:moveTo>
                  <a:lnTo>
                    <a:pt x="0" y="0"/>
                  </a:lnTo>
                  <a:lnTo>
                    <a:pt x="122184" y="211620"/>
                  </a:lnTo>
                  <a:lnTo>
                    <a:pt x="366555" y="211620"/>
                  </a:lnTo>
                  <a:lnTo>
                    <a:pt x="244368" y="0"/>
                  </a:lnTo>
                  <a:close/>
                </a:path>
              </a:pathLst>
            </a:custGeom>
            <a:solidFill>
              <a:srgbClr val="54291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xmlns="" id="{26764829-8D0E-4A4B-A9DD-216186E7D122}"/>
                </a:ext>
              </a:extLst>
            </p:cNvPr>
            <p:cNvSpPr/>
            <p:nvPr/>
          </p:nvSpPr>
          <p:spPr>
            <a:xfrm>
              <a:off x="2363959" y="1169929"/>
              <a:ext cx="442600" cy="382665"/>
            </a:xfrm>
            <a:custGeom>
              <a:avLst/>
              <a:gdLst/>
              <a:ahLst/>
              <a:cxnLst/>
              <a:rect l="l" t="t" r="r" b="b"/>
              <a:pathLst>
                <a:path w="487680" h="421639">
                  <a:moveTo>
                    <a:pt x="487525" y="0"/>
                  </a:moveTo>
                  <a:lnTo>
                    <a:pt x="243151" y="0"/>
                  </a:lnTo>
                  <a:lnTo>
                    <a:pt x="0" y="421144"/>
                  </a:lnTo>
                  <a:lnTo>
                    <a:pt x="244370" y="421144"/>
                  </a:lnTo>
                  <a:lnTo>
                    <a:pt x="487525" y="0"/>
                  </a:lnTo>
                  <a:close/>
                </a:path>
              </a:pathLst>
            </a:custGeom>
            <a:solidFill>
              <a:srgbClr val="CB9A6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929BD78-6453-894C-84AF-11913D49D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103" y="391453"/>
            <a:ext cx="616286" cy="6162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74B52E0-D714-1542-A45A-EE9BD3AB959C}"/>
              </a:ext>
            </a:extLst>
          </p:cNvPr>
          <p:cNvSpPr txBox="1"/>
          <p:nvPr/>
        </p:nvSpPr>
        <p:spPr>
          <a:xfrm>
            <a:off x="3384917" y="3154798"/>
            <a:ext cx="5255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убъекты МСП, подходящие под условия 106-ФЗ для получения кредитных каникул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– Поручительство до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ru-RU" b="1" dirty="0">
                <a:solidFill>
                  <a:schemeClr val="bg1"/>
                </a:solidFill>
              </a:rPr>
              <a:t>0 млн. руб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– Размер поручительства до </a:t>
            </a:r>
            <a:r>
              <a:rPr lang="ru-RU" b="1" dirty="0">
                <a:solidFill>
                  <a:schemeClr val="bg1"/>
                </a:solidFill>
              </a:rPr>
              <a:t>50%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– Вознаграждение – </a:t>
            </a:r>
            <a:r>
              <a:rPr lang="ru-RU" b="1" dirty="0">
                <a:solidFill>
                  <a:schemeClr val="bg1"/>
                </a:solidFill>
              </a:rPr>
              <a:t>0,5%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с возможностью отсрочки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до 3-х лет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9F7525-E22E-AC4A-A3B3-4D08669283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>
            <a:off x="-5996" y="5351929"/>
            <a:ext cx="325371" cy="1600290"/>
          </a:xfrm>
          <a:prstGeom prst="rect">
            <a:avLst/>
          </a:prstGeom>
          <a:effectLst>
            <a:outerShdw blurRad="226963" dist="38100" sx="91000" sy="91000" algn="l" rotWithShape="0">
              <a:prstClr val="black">
                <a:alpha val="26744"/>
              </a:prstClr>
            </a:outerShdw>
          </a:effectLst>
        </p:spPr>
      </p:pic>
      <p:sp>
        <p:nvSpPr>
          <p:cNvPr id="20" name="Полилиния 44">
            <a:extLst>
              <a:ext uri="{FF2B5EF4-FFF2-40B4-BE49-F238E27FC236}">
                <a16:creationId xmlns:a16="http://schemas.microsoft.com/office/drawing/2014/main" xmlns="" id="{A5255AE0-56C0-469E-BEAB-E1A70347E564}"/>
              </a:ext>
            </a:extLst>
          </p:cNvPr>
          <p:cNvSpPr/>
          <p:nvPr/>
        </p:nvSpPr>
        <p:spPr>
          <a:xfrm>
            <a:off x="-5996" y="-3209"/>
            <a:ext cx="6781827" cy="1113421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BC905F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9F8D902-2146-4711-B6E5-B5099508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19" y="-3223"/>
            <a:ext cx="6375738" cy="1113421"/>
          </a:xfrm>
          <a:noFill/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Гарантийные антикризисные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99207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32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33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34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35" name="object 24"/>
          <p:cNvSpPr txBox="1"/>
          <p:nvPr/>
        </p:nvSpPr>
        <p:spPr>
          <a:xfrm>
            <a:off x="11578466" y="6397082"/>
            <a:ext cx="704986" cy="277449"/>
          </a:xfrm>
          <a:prstGeom prst="rect">
            <a:avLst/>
          </a:prstGeom>
        </p:spPr>
        <p:txBody>
          <a:bodyPr vert="horz" wrap="square" lIns="0" tIns="446" rIns="0" bIns="0" rtlCol="0">
            <a:spAutoFit/>
          </a:bodyPr>
          <a:lstStyle/>
          <a:p>
            <a:pPr marL="38396">
              <a:spcBef>
                <a:spcPts val="4"/>
              </a:spcBef>
            </a:pPr>
            <a:fld id="{81D60167-4931-47E6-BA6A-407CBD079E47}" type="slidenum">
              <a:rPr b="1" spc="-63" dirty="0">
                <a:latin typeface="Trebuchet MS"/>
                <a:cs typeface="Trebuchet MS"/>
              </a:rPr>
              <a:pPr marL="38396">
                <a:spcBef>
                  <a:spcPts val="4"/>
                </a:spcBef>
              </a:pPr>
              <a:t>5</a:t>
            </a:fld>
            <a:endParaRPr dirty="0">
              <a:latin typeface="Trebuchet MS"/>
              <a:cs typeface="Trebuchet MS"/>
            </a:endParaRPr>
          </a:p>
        </p:txBody>
      </p:sp>
      <p:sp>
        <p:nvSpPr>
          <p:cNvPr id="16" name="object 13"/>
          <p:cNvSpPr txBox="1">
            <a:spLocks/>
          </p:cNvSpPr>
          <p:nvPr/>
        </p:nvSpPr>
        <p:spPr bwMode="auto">
          <a:xfrm>
            <a:off x="899581" y="98798"/>
            <a:ext cx="10609330" cy="4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ЦБ «Оборотная»</a:t>
            </a:r>
            <a:endParaRPr lang="ru-RU" sz="2800" b="1" spc="-67" dirty="0">
              <a:latin typeface="Trebuchet MS"/>
              <a:cs typeface="Trebuchet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AFD25D-4EEC-4186-BEC2-8BC0658C5060}"/>
              </a:ext>
            </a:extLst>
          </p:cNvPr>
          <p:cNvSpPr txBox="1"/>
          <p:nvPr/>
        </p:nvSpPr>
        <p:spPr>
          <a:xfrm>
            <a:off x="2288405" y="3231019"/>
            <a:ext cx="6097604" cy="359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банках-участниках можно получить кредиты по льготной ставке: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13,5%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для среднего бизнеса,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15%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для микро- и малых предприятий. </a:t>
            </a:r>
          </a:p>
          <a:p>
            <a:pPr indent="45021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 </a:t>
            </a:r>
          </a:p>
          <a:p>
            <a:pPr indent="450215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малого бизнеса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300 млн. руб.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450215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среднего 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1 млрд рублей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конца текущего года.</a:t>
            </a:r>
          </a:p>
          <a:p>
            <a:pPr indent="450215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документов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31.12.2022.</a:t>
            </a:r>
          </a:p>
          <a:p>
            <a:pPr indent="450215" algn="just"/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1DFF51B4-0680-4111-9459-C1AD5F3076F6}"/>
              </a:ext>
            </a:extLst>
          </p:cNvPr>
          <p:cNvGraphicFramePr>
            <a:graphicFrameLocks noGrp="1"/>
          </p:cNvGraphicFramePr>
          <p:nvPr/>
        </p:nvGraphicFramePr>
        <p:xfrm>
          <a:off x="2371019" y="1269997"/>
          <a:ext cx="4873926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3926">
                  <a:extLst>
                    <a:ext uri="{9D8B030D-6E8A-4147-A177-3AD203B41FA5}">
                      <a16:colId xmlns:a16="http://schemas.microsoft.com/office/drawing/2014/main" xmlns="" val="1250572520"/>
                    </a:ext>
                  </a:extLst>
                </a:gridCol>
              </a:tblGrid>
              <a:tr h="37128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для получения льготных финансовых продуктов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451311"/>
                  </a:ext>
                </a:extLst>
              </a:tr>
              <a:tr h="37128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банков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983893"/>
                  </a:ext>
                </a:extLst>
              </a:tr>
            </a:tbl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F35774D-8E0C-45E5-AB64-2296597C4A9F}"/>
              </a:ext>
            </a:extLst>
          </p:cNvPr>
          <p:cNvSpPr/>
          <p:nvPr/>
        </p:nvSpPr>
        <p:spPr>
          <a:xfrm>
            <a:off x="8708780" y="1269997"/>
            <a:ext cx="3097814" cy="166635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Общероссийский лимит программы 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 млрд рублей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406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10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11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2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6" name="object 13"/>
          <p:cNvSpPr txBox="1">
            <a:spLocks/>
          </p:cNvSpPr>
          <p:nvPr/>
        </p:nvSpPr>
        <p:spPr bwMode="auto">
          <a:xfrm>
            <a:off x="898354" y="126415"/>
            <a:ext cx="10609330" cy="4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ПСК «Инвестиционная»</a:t>
            </a:r>
            <a:endParaRPr lang="ru-RU" sz="2800" b="1" spc="-67" dirty="0">
              <a:latin typeface="Trebuchet MS"/>
              <a:cs typeface="Trebuchet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5DC9EB-9935-4478-A896-904A7677A84C}"/>
              </a:ext>
            </a:extLst>
          </p:cNvPr>
          <p:cNvSpPr txBox="1"/>
          <p:nvPr/>
        </p:nvSpPr>
        <p:spPr>
          <a:xfrm>
            <a:off x="2307656" y="3320878"/>
            <a:ext cx="6097604" cy="353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банках-участниках можно получить кредиты по льготной ставке: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13,5%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среднего бизнеса; 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15%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малого бизнеса. 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млн рублей до 2 млрд рублей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50215" algn="just"/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кредитования: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оборотные и инвестиционные цели, рефинансирование.</a:t>
            </a:r>
          </a:p>
          <a:p>
            <a:pPr indent="450215" algn="just"/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подачи документов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31.12.2022.</a:t>
            </a:r>
          </a:p>
          <a:p>
            <a:pPr indent="450215" algn="just"/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FFF7AABD-0BEC-492A-BE14-74A92FF3B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97665"/>
              </p:ext>
            </p:extLst>
          </p:nvPr>
        </p:nvGraphicFramePr>
        <p:xfrm>
          <a:off x="2515399" y="1265323"/>
          <a:ext cx="4873926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3926">
                  <a:extLst>
                    <a:ext uri="{9D8B030D-6E8A-4147-A177-3AD203B41FA5}">
                      <a16:colId xmlns:a16="http://schemas.microsoft.com/office/drawing/2014/main" xmlns="" val="1250572520"/>
                    </a:ext>
                  </a:extLst>
                </a:gridCol>
              </a:tblGrid>
              <a:tr h="3650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для получения льготных финансовых продуктов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451311"/>
                  </a:ext>
                </a:extLst>
              </a:tr>
              <a:tr h="37128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банка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983893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CBF9076-EBFE-41FD-9B67-3281256BF55B}"/>
              </a:ext>
            </a:extLst>
          </p:cNvPr>
          <p:cNvSpPr/>
          <p:nvPr/>
        </p:nvSpPr>
        <p:spPr>
          <a:xfrm>
            <a:off x="8708780" y="1269997"/>
            <a:ext cx="3097814" cy="166635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Общероссийский лимит программы – 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 млрд рублей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401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7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0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9327020" y="634248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7</a:t>
            </a:fld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21510C-A0C7-4C2F-92BE-89E1C709DCA7}"/>
              </a:ext>
            </a:extLst>
          </p:cNvPr>
          <p:cNvSpPr txBox="1"/>
          <p:nvPr/>
        </p:nvSpPr>
        <p:spPr>
          <a:xfrm>
            <a:off x="1967853" y="3256134"/>
            <a:ext cx="609460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млрд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макс. размер кредита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конечная ставка для заемщика (средние предприятия)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конечная ставка для заемщика (микро и малые  предприятия)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программе участвуют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22 кредитные организации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 –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до конца текущего года.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9B72AC19-8161-432C-B99A-EE7CB47A6CAA}"/>
              </a:ext>
            </a:extLst>
          </p:cNvPr>
          <p:cNvSpPr txBox="1">
            <a:spLocks/>
          </p:cNvSpPr>
          <p:nvPr/>
        </p:nvSpPr>
        <p:spPr bwMode="auto">
          <a:xfrm>
            <a:off x="977409" y="76480"/>
            <a:ext cx="10609330" cy="4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льготного кредитования 1764</a:t>
            </a:r>
            <a:endParaRPr lang="ru-RU" sz="2800" b="1" spc="-67" dirty="0">
              <a:latin typeface="Trebuchet MS"/>
              <a:cs typeface="Trebuchet MS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AC8FDF14-A67C-4D8F-B1CE-D673D4E83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39076"/>
              </p:ext>
            </p:extLst>
          </p:nvPr>
        </p:nvGraphicFramePr>
        <p:xfrm>
          <a:off x="1967853" y="1298873"/>
          <a:ext cx="4692830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92830">
                  <a:extLst>
                    <a:ext uri="{9D8B030D-6E8A-4147-A177-3AD203B41FA5}">
                      <a16:colId xmlns:a16="http://schemas.microsoft.com/office/drawing/2014/main" xmlns="" val="1250572520"/>
                    </a:ext>
                  </a:extLst>
                </a:gridCol>
              </a:tblGrid>
              <a:tr h="37128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Кредитные</a:t>
                      </a:r>
                      <a:r>
                        <a:rPr lang="ru-RU" baseline="0" dirty="0"/>
                        <a:t> организации для получения льготных финансовых продуктов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451311"/>
                  </a:ext>
                </a:extLst>
              </a:tr>
              <a:tr h="37128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22 банка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983893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E96D641-D1C5-4B43-ADE3-5A3F14E956D0}"/>
              </a:ext>
            </a:extLst>
          </p:cNvPr>
          <p:cNvSpPr/>
          <p:nvPr/>
        </p:nvSpPr>
        <p:spPr>
          <a:xfrm>
            <a:off x="8735970" y="1298873"/>
            <a:ext cx="3107505" cy="13249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Общероссийский лимит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млрд рублей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DF1FE7-B188-448E-9B7B-BF49BE3D6680}"/>
              </a:ext>
            </a:extLst>
          </p:cNvPr>
          <p:cNvSpPr txBox="1"/>
          <p:nvPr/>
        </p:nvSpPr>
        <p:spPr>
          <a:xfrm>
            <a:off x="3048802" y="3232302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льготного кредитования 1764</a:t>
            </a:r>
            <a:endParaRPr lang="ru-RU" sz="1800" b="1" spc="-67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3644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7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0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9327020" y="634248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8</a:t>
            </a:fld>
            <a:endParaRPr lang="en-US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8B307AA-B53C-4DAA-AE22-4129629073D4}"/>
              </a:ext>
            </a:extLst>
          </p:cNvPr>
          <p:cNvSpPr/>
          <p:nvPr/>
        </p:nvSpPr>
        <p:spPr>
          <a:xfrm>
            <a:off x="6331996" y="1870430"/>
            <a:ext cx="5990047" cy="290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9B72AC19-8161-432C-B99A-EE7CB47A6CAA}"/>
              </a:ext>
            </a:extLst>
          </p:cNvPr>
          <p:cNvSpPr txBox="1">
            <a:spLocks/>
          </p:cNvSpPr>
          <p:nvPr/>
        </p:nvSpPr>
        <p:spPr bwMode="auto">
          <a:xfrm>
            <a:off x="791335" y="46234"/>
            <a:ext cx="10609330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Льготные кредиты для инвестиционных проектов </a:t>
            </a:r>
          </a:p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1764 и ПСК «инвестиционная»</a:t>
            </a:r>
            <a:endParaRPr lang="ru-RU" sz="2800" b="1" spc="-67" dirty="0">
              <a:latin typeface="Trebuchet MS"/>
              <a:cs typeface="Trebuchet M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11AB3E-51D7-4E32-BA5C-D50D8CB88082}"/>
              </a:ext>
            </a:extLst>
          </p:cNvPr>
          <p:cNvGrpSpPr/>
          <p:nvPr/>
        </p:nvGrpSpPr>
        <p:grpSpPr>
          <a:xfrm>
            <a:off x="2013285" y="2200085"/>
            <a:ext cx="5824445" cy="3388023"/>
            <a:chOff x="723499" y="2185187"/>
            <a:chExt cx="5824445" cy="33880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E21510C-A0C7-4C2F-92BE-89E1C709DCA7}"/>
                </a:ext>
              </a:extLst>
            </p:cNvPr>
            <p:cNvSpPr txBox="1"/>
            <p:nvPr/>
          </p:nvSpPr>
          <p:spPr>
            <a:xfrm>
              <a:off x="839711" y="2185187"/>
              <a:ext cx="5708233" cy="36933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ts val="0"/>
                </a:spcBef>
              </a:pPr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ПСК «ИНВЕСТИЦОННАЯ» + ПРОГРАММА «1764»</a:t>
              </a:r>
              <a:endPara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Стрелка вниз 2"/>
            <p:cNvSpPr/>
            <p:nvPr/>
          </p:nvSpPr>
          <p:spPr>
            <a:xfrm>
              <a:off x="3124200" y="2555271"/>
              <a:ext cx="619125" cy="1314834"/>
            </a:xfrm>
            <a:prstGeom prst="downArrow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23499" y="3941994"/>
              <a:ext cx="542052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ru-RU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7,5% / 9%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ставка для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средних / малых МСП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13A7E7A-A826-421D-81F0-88F93EBFF18E}"/>
              </a:ext>
            </a:extLst>
          </p:cNvPr>
          <p:cNvSpPr/>
          <p:nvPr/>
        </p:nvSpPr>
        <p:spPr>
          <a:xfrm>
            <a:off x="8692500" y="2230236"/>
            <a:ext cx="3097814" cy="218245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кредитов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500 млн рублей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4"/>
          <p:cNvGrpSpPr/>
          <p:nvPr/>
        </p:nvGrpSpPr>
        <p:grpSpPr>
          <a:xfrm>
            <a:off x="10241407" y="126415"/>
            <a:ext cx="847324" cy="792328"/>
            <a:chOff x="9015259" y="634999"/>
            <a:chExt cx="649605" cy="648970"/>
          </a:xfrm>
        </p:grpSpPr>
        <p:pic>
          <p:nvPicPr>
            <p:cNvPr id="7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5259" y="634999"/>
              <a:ext cx="648982" cy="648969"/>
            </a:xfrm>
            <a:prstGeom prst="rect">
              <a:avLst/>
            </a:prstGeom>
          </p:spPr>
        </p:pic>
        <p:pic>
          <p:nvPicPr>
            <p:cNvPr id="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740" y="638985"/>
              <a:ext cx="624036" cy="633662"/>
            </a:xfrm>
            <a:prstGeom prst="rect">
              <a:avLst/>
            </a:prstGeom>
          </p:spPr>
        </p:pic>
      </p:grpSp>
      <p:pic>
        <p:nvPicPr>
          <p:cNvPr id="10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0" y="266700"/>
            <a:ext cx="821479" cy="457804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9327020" y="634248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9EF36E0-EB16-40D2-88F8-0DABA53262DC}" type="slidenum">
              <a:rPr lang="en-US" sz="2400" smtClean="0"/>
              <a:pPr algn="r">
                <a:defRPr/>
              </a:pPr>
              <a:t>9</a:t>
            </a:fld>
            <a:endParaRPr lang="en-US" sz="2400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9B72AC19-8161-432C-B99A-EE7CB47A6CAA}"/>
              </a:ext>
            </a:extLst>
          </p:cNvPr>
          <p:cNvSpPr txBox="1">
            <a:spLocks/>
          </p:cNvSpPr>
          <p:nvPr/>
        </p:nvSpPr>
        <p:spPr bwMode="auto">
          <a:xfrm>
            <a:off x="864111" y="20291"/>
            <a:ext cx="10609330" cy="9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приоритетных отраслей </a:t>
            </a:r>
          </a:p>
          <a:p>
            <a:pPr marL="10630" marR="4252"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Программой 1764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7859" y="1613105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Сельское хозяйство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Строительство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Здравоохранение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Образование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Обрабатывающее производство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Услуги в сфере туризма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Деятельность в области культуры, спорта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Деятельность профессиональная, научная и техническая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Информация и связь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Транспортировка и хранение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8924" y="1616454"/>
            <a:ext cx="5381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11. Водоснабжение, водоотведение, организация сбора, обработки и утилизации отходов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12. Деятельность гостиниц и предприятий общественного питания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13. Деятельность в сфере бытовых услуг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14. Производство и распределение электроэнергии, газа и воды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15. Розничная / оптовая торговля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16. Аренда (сдача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внаем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88425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44532</TotalTime>
  <Words>584</Words>
  <Application>Microsoft Office PowerPoint</Application>
  <PresentationFormat>Широкоэкранный</PresentationFormat>
  <Paragraphs>152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Helvetica Neue</vt:lpstr>
      <vt:lpstr>Noto Sans Kannada</vt:lpstr>
      <vt:lpstr>Open Sans</vt:lpstr>
      <vt:lpstr>Symbol</vt:lpstr>
      <vt:lpstr>Tahoma</vt:lpstr>
      <vt:lpstr>Times New Roman</vt:lpstr>
      <vt:lpstr>Trebuchet MS</vt:lpstr>
      <vt:lpstr>1_Тема Office</vt:lpstr>
      <vt:lpstr>Специальное оформление</vt:lpstr>
      <vt:lpstr>Гарантийный  фонд  Республики Татарстан</vt:lpstr>
      <vt:lpstr>Преимущества фонда</vt:lpstr>
      <vt:lpstr>Гарантийные антикризисные меры</vt:lpstr>
      <vt:lpstr>Гарантийные антикризисные 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Кредитные каникулы для субъектов МСП *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1127</cp:revision>
  <cp:lastPrinted>2022-04-01T22:08:05Z</cp:lastPrinted>
  <dcterms:created xsi:type="dcterms:W3CDTF">2020-07-08T08:34:25Z</dcterms:created>
  <dcterms:modified xsi:type="dcterms:W3CDTF">2022-04-11T08:04:43Z</dcterms:modified>
</cp:coreProperties>
</file>